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7" r:id="rId3"/>
    <p:sldId id="286" r:id="rId4"/>
    <p:sldId id="259" r:id="rId5"/>
    <p:sldId id="260" r:id="rId6"/>
    <p:sldId id="261" r:id="rId7"/>
    <p:sldId id="279" r:id="rId8"/>
    <p:sldId id="275" r:id="rId9"/>
    <p:sldId id="262" r:id="rId10"/>
    <p:sldId id="288" r:id="rId11"/>
    <p:sldId id="287" r:id="rId12"/>
    <p:sldId id="289" r:id="rId13"/>
    <p:sldId id="263" r:id="rId14"/>
    <p:sldId id="281" r:id="rId15"/>
    <p:sldId id="295" r:id="rId16"/>
    <p:sldId id="296" r:id="rId17"/>
    <p:sldId id="290" r:id="rId18"/>
    <p:sldId id="264" r:id="rId19"/>
    <p:sldId id="278" r:id="rId20"/>
    <p:sldId id="266" r:id="rId21"/>
    <p:sldId id="297" r:id="rId22"/>
    <p:sldId id="298" r:id="rId23"/>
    <p:sldId id="294" r:id="rId24"/>
    <p:sldId id="291" r:id="rId25"/>
    <p:sldId id="300" r:id="rId26"/>
    <p:sldId id="292" r:id="rId27"/>
    <p:sldId id="293" r:id="rId28"/>
    <p:sldId id="267" r:id="rId29"/>
    <p:sldId id="299" r:id="rId30"/>
    <p:sldId id="268" r:id="rId31"/>
    <p:sldId id="273" r:id="rId32"/>
    <p:sldId id="303" r:id="rId33"/>
    <p:sldId id="272" r:id="rId34"/>
    <p:sldId id="304" r:id="rId35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F8A04-AF32-4D37-86E2-EE867646B9A3}" type="datetimeFigureOut">
              <a:rPr lang="de-AT" smtClean="0"/>
              <a:t>07.06.2021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CDB04-DD10-4167-96DC-2356134A26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33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13074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071628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FD995-6202-466C-AF8D-1DF356582D73}" type="datetimeFigureOut">
              <a:rPr lang="de-AT" smtClean="0"/>
              <a:t>07.06.2021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90D06-5DB3-4EA3-A344-E3A04894C1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979450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FD995-6202-466C-AF8D-1DF356582D73}" type="datetimeFigureOut">
              <a:rPr lang="de-AT" smtClean="0"/>
              <a:t>07.06.2021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90D06-5DB3-4EA3-A344-E3A04894C1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37234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FD995-6202-466C-AF8D-1DF356582D73}" type="datetimeFigureOut">
              <a:rPr lang="de-AT" smtClean="0"/>
              <a:t>07.06.2021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90D06-5DB3-4EA3-A344-E3A04894C1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477465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FD995-6202-466C-AF8D-1DF356582D73}" type="datetimeFigureOut">
              <a:rPr lang="de-AT" smtClean="0"/>
              <a:t>07.06.2021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90D06-5DB3-4EA3-A344-E3A04894C1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518054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4" y="6669360"/>
            <a:ext cx="1620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95536" y="6430555"/>
            <a:ext cx="172819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100" b="1" dirty="0">
                <a:solidFill>
                  <a:srgbClr val="002060"/>
                </a:solidFill>
              </a:rPr>
              <a:t>www.stefanlami.com</a:t>
            </a:r>
          </a:p>
        </p:txBody>
      </p:sp>
    </p:spTree>
    <p:extLst>
      <p:ext uri="{BB962C8B-B14F-4D97-AF65-F5344CB8AC3E}">
        <p14:creationId xmlns:p14="http://schemas.microsoft.com/office/powerpoint/2010/main" val="24160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54919"/>
            <a:ext cx="7772400" cy="1470025"/>
          </a:xfrm>
        </p:spPr>
        <p:txBody>
          <a:bodyPr/>
          <a:lstStyle/>
          <a:p>
            <a:pPr algn="ctr"/>
            <a:r>
              <a:rPr lang="de-AT" b="0" cap="all" dirty="0">
                <a:solidFill>
                  <a:schemeClr val="bg1">
                    <a:lumMod val="75000"/>
                  </a:schemeClr>
                </a:solidFill>
              </a:rPr>
              <a:t>Herzlich Willkommen!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064896" cy="1944216"/>
          </a:xfrm>
        </p:spPr>
        <p:txBody>
          <a:bodyPr>
            <a:noAutofit/>
          </a:bodyPr>
          <a:lstStyle/>
          <a:p>
            <a:r>
              <a:rPr lang="de-AT" sz="4400" b="1" cap="small" dirty="0">
                <a:solidFill>
                  <a:srgbClr val="002060"/>
                </a:solidFill>
              </a:rPr>
              <a:t>Mitarbeiterführung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503548" y="2564904"/>
            <a:ext cx="813690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923928" y="6372036"/>
            <a:ext cx="493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solidFill>
                  <a:srgbClr val="002060"/>
                </a:solidFill>
              </a:rPr>
              <a:t>2021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7134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de-DE" i="1" dirty="0"/>
          </a:p>
          <a:p>
            <a:pPr marL="0" indent="0" algn="r">
              <a:buNone/>
            </a:pPr>
            <a:r>
              <a:rPr lang="de-DE" sz="5400" i="1" dirty="0">
                <a:solidFill>
                  <a:schemeClr val="bg1">
                    <a:lumMod val="50000"/>
                  </a:schemeClr>
                </a:solidFill>
              </a:rPr>
              <a:t>Was törnt mich in</a:t>
            </a:r>
          </a:p>
          <a:p>
            <a:pPr marL="0" indent="0" algn="r">
              <a:buNone/>
            </a:pPr>
            <a:r>
              <a:rPr lang="de-DE" sz="5400" i="1" dirty="0">
                <a:solidFill>
                  <a:schemeClr val="bg1">
                    <a:lumMod val="50000"/>
                  </a:schemeClr>
                </a:solidFill>
              </a:rPr>
              <a:t>Bezug auf die Ziele an?</a:t>
            </a:r>
            <a:endParaRPr lang="de-AT" sz="54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9168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WINSERVER\Ablage\Bilder_für_Seminarunterlagen\DSC003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4275" r="-1" b="1872"/>
          <a:stretch/>
        </p:blipFill>
        <p:spPr bwMode="auto">
          <a:xfrm>
            <a:off x="0" y="-24554"/>
            <a:ext cx="9144000" cy="64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779" y="530278"/>
            <a:ext cx="7334866" cy="2360406"/>
          </a:xfrm>
        </p:spPr>
        <p:txBody>
          <a:bodyPr/>
          <a:lstStyle/>
          <a:p>
            <a:r>
              <a:rPr lang="de-DE" sz="4000" dirty="0"/>
              <a:t>Ohne</a:t>
            </a:r>
            <a:r>
              <a:rPr lang="de-DE" dirty="0"/>
              <a:t> </a:t>
            </a:r>
            <a:r>
              <a:rPr lang="de-DE" sz="4000" dirty="0"/>
              <a:t>Ziele </a:t>
            </a:r>
            <a:br>
              <a:rPr lang="de-DE" dirty="0"/>
            </a:br>
            <a:r>
              <a:rPr lang="de-DE" dirty="0"/>
              <a:t>	läuft Management </a:t>
            </a:r>
            <a:br>
              <a:rPr lang="de-DE" sz="3600" dirty="0"/>
            </a:br>
            <a:r>
              <a:rPr lang="de-DE" sz="3600" dirty="0"/>
              <a:t>			</a:t>
            </a:r>
            <a:r>
              <a:rPr lang="de-DE" dirty="0"/>
              <a:t>ins </a:t>
            </a:r>
            <a:r>
              <a:rPr lang="de-DE" sz="6000" dirty="0"/>
              <a:t>Leere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98723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Bilder_Seminarunterlagen\umleitu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1274"/>
          <a:stretch/>
        </p:blipFill>
        <p:spPr bwMode="auto">
          <a:xfrm>
            <a:off x="-902" y="1437845"/>
            <a:ext cx="9144000" cy="39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1032" y="2420888"/>
            <a:ext cx="6933456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 algn="ctr">
              <a:buNone/>
            </a:pPr>
            <a:endParaRPr lang="de-DE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4000" b="1" dirty="0"/>
              <a:t>Wer sein </a:t>
            </a:r>
            <a:r>
              <a:rPr lang="de-DE" sz="6500" b="1" dirty="0"/>
              <a:t>Ziel kennt </a:t>
            </a:r>
            <a:endParaRPr lang="de-DE" sz="6000" b="1" dirty="0"/>
          </a:p>
          <a:p>
            <a:pPr marL="0" indent="0">
              <a:buNone/>
            </a:pPr>
            <a:r>
              <a:rPr lang="de-DE" sz="4000" b="1" dirty="0"/>
              <a:t>und</a:t>
            </a:r>
            <a:r>
              <a:rPr lang="de-AT" sz="4000" b="1" dirty="0"/>
              <a:t> </a:t>
            </a:r>
            <a:r>
              <a:rPr lang="de-DE" sz="4000" b="1" dirty="0"/>
              <a:t>kommuniziert, </a:t>
            </a:r>
          </a:p>
          <a:p>
            <a:pPr marL="0" indent="0">
              <a:buNone/>
            </a:pPr>
            <a:r>
              <a:rPr lang="de-DE" sz="4000" b="1" dirty="0"/>
              <a:t>kann </a:t>
            </a:r>
            <a:r>
              <a:rPr lang="de-DE" sz="6000" b="1" dirty="0"/>
              <a:t>den Weg gestalten</a:t>
            </a:r>
            <a:r>
              <a:rPr lang="de-DE" sz="4000" b="1" dirty="0"/>
              <a:t>!</a:t>
            </a:r>
            <a:endParaRPr lang="de-AT" sz="4000" b="1" dirty="0"/>
          </a:p>
          <a:p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210119642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Kanzleiziele und Ziele des Mitarbeiters</a:t>
            </a:r>
          </a:p>
          <a:p>
            <a:r>
              <a:rPr lang="de-AT" dirty="0"/>
              <a:t>Tools helfen – Vorbereitung entscheidet</a:t>
            </a:r>
          </a:p>
          <a:p>
            <a:r>
              <a:rPr lang="de-AT" dirty="0"/>
              <a:t>Auf Stärken konzentrieren</a:t>
            </a:r>
          </a:p>
          <a:p>
            <a:r>
              <a:rPr lang="de-AT" dirty="0"/>
              <a:t>Die 4 Ziele jeder Steuerberatungskanzlei</a:t>
            </a:r>
          </a:p>
          <a:p>
            <a:r>
              <a:rPr lang="de-AT" dirty="0"/>
              <a:t>Der Beitrag zur Erreichung der Ziele</a:t>
            </a:r>
          </a:p>
        </p:txBody>
      </p:sp>
    </p:spTree>
    <p:extLst>
      <p:ext uri="{BB962C8B-B14F-4D97-AF65-F5344CB8AC3E}">
        <p14:creationId xmlns:p14="http://schemas.microsoft.com/office/powerpoint/2010/main" val="359569567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„Fordern &amp; Fördern“</a:t>
            </a:r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33" y="1340768"/>
            <a:ext cx="5200935" cy="4785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2363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„Fordern &amp; Fördern“</a:t>
            </a:r>
          </a:p>
        </p:txBody>
      </p:sp>
      <p:pic>
        <p:nvPicPr>
          <p:cNvPr id="4" name="Inhaltsplatzhalter 3" descr="4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9000"/>
            <a:ext cx="3888431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076056" y="28288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>
                    <a:lumMod val="50000"/>
                  </a:schemeClr>
                </a:solidFill>
              </a:rPr>
              <a:t>Die Folgen von Überförderung</a:t>
            </a:r>
          </a:p>
        </p:txBody>
      </p:sp>
    </p:spTree>
    <p:extLst>
      <p:ext uri="{BB962C8B-B14F-4D97-AF65-F5344CB8AC3E}">
        <p14:creationId xmlns:p14="http://schemas.microsoft.com/office/powerpoint/2010/main" val="248121589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„Fordern &amp; Fördern“</a:t>
            </a:r>
          </a:p>
        </p:txBody>
      </p:sp>
      <p:pic>
        <p:nvPicPr>
          <p:cNvPr id="4" name="Inhaltsplatzhalter 3" descr="5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9000"/>
            <a:ext cx="3906942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971600" y="28288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>
                    <a:lumMod val="50000"/>
                  </a:schemeClr>
                </a:solidFill>
              </a:rPr>
              <a:t>Die Folgen von Überforderung</a:t>
            </a:r>
          </a:p>
        </p:txBody>
      </p:sp>
    </p:spTree>
    <p:extLst>
      <p:ext uri="{BB962C8B-B14F-4D97-AF65-F5344CB8AC3E}">
        <p14:creationId xmlns:p14="http://schemas.microsoft.com/office/powerpoint/2010/main" val="356871932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Projekte-Check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sz="5400" dirty="0"/>
              <a:t>Wie gut ist Ihre </a:t>
            </a:r>
          </a:p>
          <a:p>
            <a:pPr marL="0" indent="0" algn="ctr">
              <a:buNone/>
            </a:pPr>
            <a:r>
              <a:rPr lang="de-AT" sz="7200" dirty="0"/>
              <a:t>Projekterfahrung</a:t>
            </a:r>
            <a:r>
              <a:rPr lang="de-AT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791071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Stärken </a:t>
            </a:r>
            <a:r>
              <a:rPr lang="de-AT" dirty="0" err="1"/>
              <a:t>stärken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sz="5400" dirty="0"/>
              <a:t>Stärken erkennen</a:t>
            </a:r>
          </a:p>
          <a:p>
            <a:pPr marL="0" indent="0" algn="ctr">
              <a:buNone/>
            </a:pPr>
            <a:r>
              <a:rPr lang="de-AT" sz="5400" dirty="0"/>
              <a:t>durch </a:t>
            </a:r>
            <a:r>
              <a:rPr lang="de-AT" sz="7200" dirty="0"/>
              <a:t>Beobachten</a:t>
            </a:r>
            <a:endParaRPr lang="de-AT" sz="5400" dirty="0"/>
          </a:p>
        </p:txBody>
      </p:sp>
    </p:spTree>
    <p:extLst>
      <p:ext uri="{BB962C8B-B14F-4D97-AF65-F5344CB8AC3E}">
        <p14:creationId xmlns:p14="http://schemas.microsoft.com/office/powerpoint/2010/main" val="64698680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Stärken </a:t>
            </a:r>
            <a:r>
              <a:rPr lang="de-AT" dirty="0" err="1"/>
              <a:t>stärken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Was bringen Persönlichkeitstests?</a:t>
            </a:r>
          </a:p>
        </p:txBody>
      </p:sp>
    </p:spTree>
    <p:extLst>
      <p:ext uri="{BB962C8B-B14F-4D97-AF65-F5344CB8AC3E}">
        <p14:creationId xmlns:p14="http://schemas.microsoft.com/office/powerpoint/2010/main" val="42214163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sz="6600" b="1" dirty="0">
                <a:solidFill>
                  <a:srgbClr val="002060"/>
                </a:solidFill>
              </a:rPr>
              <a:t>Mitarbeiterführung – </a:t>
            </a:r>
            <a:r>
              <a:rPr lang="de-AT" sz="5400" b="1" dirty="0">
                <a:solidFill>
                  <a:srgbClr val="002060"/>
                </a:solidFill>
              </a:rPr>
              <a:t>Was wirklich funktioniert!</a:t>
            </a:r>
          </a:p>
        </p:txBody>
      </p:sp>
    </p:spTree>
    <p:extLst>
      <p:ext uri="{BB962C8B-B14F-4D97-AF65-F5344CB8AC3E}">
        <p14:creationId xmlns:p14="http://schemas.microsoft.com/office/powerpoint/2010/main" val="283380469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600" dirty="0"/>
              <a:t>Professionalisierung</a:t>
            </a:r>
            <a:br>
              <a:rPr lang="de-AT" sz="3600" dirty="0"/>
            </a:br>
            <a:r>
              <a:rPr lang="de-AT" sz="3600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Meetings</a:t>
            </a:r>
          </a:p>
          <a:p>
            <a:r>
              <a:rPr lang="de-AT" dirty="0"/>
              <a:t>Informelle Kommunikation</a:t>
            </a:r>
          </a:p>
          <a:p>
            <a:r>
              <a:rPr lang="de-AT" dirty="0"/>
              <a:t>Mitarbeitergespräche</a:t>
            </a:r>
          </a:p>
          <a:p>
            <a:r>
              <a:rPr lang="de-AT" dirty="0"/>
              <a:t>Mitarbeitersuche</a:t>
            </a:r>
          </a:p>
          <a:p>
            <a:r>
              <a:rPr lang="de-AT" dirty="0"/>
              <a:t>Ausbildung</a:t>
            </a:r>
          </a:p>
          <a:p>
            <a:r>
              <a:rPr lang="de-AT" dirty="0"/>
              <a:t>Einarbeitung</a:t>
            </a:r>
          </a:p>
        </p:txBody>
      </p:sp>
    </p:spTree>
    <p:extLst>
      <p:ext uri="{BB962C8B-B14F-4D97-AF65-F5344CB8AC3E}">
        <p14:creationId xmlns:p14="http://schemas.microsoft.com/office/powerpoint/2010/main" val="426123049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Professionalisierung</a:t>
            </a:r>
            <a:br>
              <a:rPr lang="de-AT" dirty="0"/>
            </a:br>
            <a:r>
              <a:rPr lang="de-AT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192113587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Professionalisierung</a:t>
            </a:r>
            <a:br>
              <a:rPr lang="de-AT" dirty="0"/>
            </a:br>
            <a:r>
              <a:rPr lang="de-AT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Informelle Kommunikation</a:t>
            </a:r>
          </a:p>
        </p:txBody>
      </p:sp>
    </p:spTree>
    <p:extLst>
      <p:ext uri="{BB962C8B-B14F-4D97-AF65-F5344CB8AC3E}">
        <p14:creationId xmlns:p14="http://schemas.microsoft.com/office/powerpoint/2010/main" val="1944571833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Professionalisierung</a:t>
            </a:r>
            <a:br>
              <a:rPr lang="de-AT" dirty="0"/>
            </a:br>
            <a:r>
              <a:rPr lang="de-AT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Mitarbeitergespräche</a:t>
            </a:r>
          </a:p>
        </p:txBody>
      </p:sp>
    </p:spTree>
    <p:extLst>
      <p:ext uri="{BB962C8B-B14F-4D97-AF65-F5344CB8AC3E}">
        <p14:creationId xmlns:p14="http://schemas.microsoft.com/office/powerpoint/2010/main" val="4205189257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Klienten_StB\nwb-Forum\nwb-Mitarbeiter_Juli_2014\Nachlese\Fotolia_957903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2"/>
          <a:stretch/>
        </p:blipFill>
        <p:spPr bwMode="auto">
          <a:xfrm>
            <a:off x="2857" y="1484784"/>
            <a:ext cx="9144000" cy="48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Professionalisierung</a:t>
            </a:r>
            <a:br>
              <a:rPr lang="de-AT" dirty="0"/>
            </a:br>
            <a:r>
              <a:rPr lang="de-AT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057" y="1999381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914400" lvl="2" indent="0">
              <a:buNone/>
            </a:pPr>
            <a:endParaRPr lang="de-AT" dirty="0"/>
          </a:p>
          <a:p>
            <a:pPr marL="914400" lvl="2" indent="0">
              <a:buNone/>
            </a:pPr>
            <a:endParaRPr lang="de-AT" dirty="0"/>
          </a:p>
          <a:p>
            <a:pPr marL="914400" lvl="2" indent="0">
              <a:buNone/>
            </a:pPr>
            <a:endParaRPr lang="de-AT" dirty="0"/>
          </a:p>
          <a:p>
            <a:pPr marL="914400" lvl="2" indent="0">
              <a:buNone/>
            </a:pPr>
            <a:endParaRPr lang="de-AT" dirty="0"/>
          </a:p>
          <a:p>
            <a:pPr marL="0" lvl="2" indent="0">
              <a:buNone/>
            </a:pPr>
            <a:endParaRPr lang="de-AT" dirty="0">
              <a:solidFill>
                <a:schemeClr val="bg1"/>
              </a:solidFill>
            </a:endParaRPr>
          </a:p>
          <a:p>
            <a:pPr marL="0" lvl="2" indent="0">
              <a:buNone/>
            </a:pPr>
            <a:endParaRPr lang="de-AT" dirty="0">
              <a:solidFill>
                <a:schemeClr val="bg1"/>
              </a:solidFill>
            </a:endParaRPr>
          </a:p>
          <a:p>
            <a:pPr marL="0" lvl="2" indent="0">
              <a:buNone/>
            </a:pPr>
            <a:r>
              <a:rPr lang="de-AT" sz="3600" dirty="0">
                <a:solidFill>
                  <a:schemeClr val="bg1"/>
                </a:solidFill>
              </a:rPr>
              <a:t>Mitarbeitersuche</a:t>
            </a:r>
          </a:p>
        </p:txBody>
      </p:sp>
    </p:spTree>
    <p:extLst>
      <p:ext uri="{BB962C8B-B14F-4D97-AF65-F5344CB8AC3E}">
        <p14:creationId xmlns:p14="http://schemas.microsoft.com/office/powerpoint/2010/main" val="137478370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Klienten_StB\nwb-Forum\nwb-Mitarbeiter_Juli_2014\Nachlese\Fotolia_53275791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 bwMode="auto">
          <a:xfrm>
            <a:off x="2333839" y="1190849"/>
            <a:ext cx="5864225" cy="54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80843" y="2505364"/>
            <a:ext cx="8237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unterschätzen Sie nicht 					</a:t>
            </a:r>
            <a:r>
              <a:rPr lang="de-AT" sz="6000" b="1" dirty="0">
                <a:solidFill>
                  <a:schemeClr val="tx1"/>
                </a:solidFill>
                <a:latin typeface="Calibri" panose="020F0502020204030204" pitchFamily="34" charset="0"/>
              </a:rPr>
              <a:t>Ihre </a:t>
            </a:r>
            <a:r>
              <a:rPr lang="de-AT" sz="60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Homepage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ctr"/>
            <a:r>
              <a:rPr lang="de-AT" sz="6600" dirty="0"/>
              <a:t>Mitarbeitermarketing</a:t>
            </a:r>
          </a:p>
        </p:txBody>
      </p:sp>
    </p:spTree>
    <p:extLst>
      <p:ext uri="{BB962C8B-B14F-4D97-AF65-F5344CB8AC3E}">
        <p14:creationId xmlns:p14="http://schemas.microsoft.com/office/powerpoint/2010/main" val="4616682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Bilder_Seminarunterlagen\Fotolia_4929805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58959"/>
            <a:ext cx="4716016" cy="539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Professionalisierung</a:t>
            </a:r>
            <a:br>
              <a:rPr lang="de-AT" dirty="0"/>
            </a:br>
            <a:r>
              <a:rPr lang="de-AT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83357"/>
            <a:ext cx="4241318" cy="4525963"/>
          </a:xfrm>
        </p:spPr>
        <p:txBody>
          <a:bodyPr/>
          <a:lstStyle/>
          <a:p>
            <a:pPr marL="0" indent="0" algn="r">
              <a:buNone/>
            </a:pPr>
            <a:endParaRPr lang="de-AT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de-AT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de-AT" sz="6600" dirty="0">
                <a:solidFill>
                  <a:schemeClr val="accent6">
                    <a:lumMod val="75000"/>
                  </a:schemeClr>
                </a:solidFill>
              </a:rPr>
              <a:t>Ausbildung</a:t>
            </a:r>
          </a:p>
        </p:txBody>
      </p:sp>
    </p:spTree>
    <p:extLst>
      <p:ext uri="{BB962C8B-B14F-4D97-AF65-F5344CB8AC3E}">
        <p14:creationId xmlns:p14="http://schemas.microsoft.com/office/powerpoint/2010/main" val="122632728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:\Bilder_Seminarunterlagen\Fotolia_70876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b="21280"/>
          <a:stretch/>
        </p:blipFill>
        <p:spPr bwMode="auto">
          <a:xfrm>
            <a:off x="0" y="1484784"/>
            <a:ext cx="9144000" cy="47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Professionalisierung</a:t>
            </a:r>
            <a:br>
              <a:rPr lang="de-AT" dirty="0"/>
            </a:br>
            <a:r>
              <a:rPr lang="de-AT" dirty="0"/>
              <a:t>der wichtigsten Führungsinstrumente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4800" dirty="0"/>
          </a:p>
          <a:p>
            <a:pPr marL="0" indent="0">
              <a:buNone/>
            </a:pPr>
            <a:r>
              <a:rPr lang="de-AT" sz="5400" dirty="0"/>
              <a:t>Einarbeitung</a:t>
            </a:r>
          </a:p>
        </p:txBody>
      </p:sp>
    </p:spTree>
    <p:extLst>
      <p:ext uri="{BB962C8B-B14F-4D97-AF65-F5344CB8AC3E}">
        <p14:creationId xmlns:p14="http://schemas.microsoft.com/office/powerpoint/2010/main" val="3731273592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dirty="0"/>
              <a:t>Die Wirkung von Gehaltssystemen und Möglichkeiten der Optimierung</a:t>
            </a:r>
          </a:p>
        </p:txBody>
      </p:sp>
      <p:pic>
        <p:nvPicPr>
          <p:cNvPr id="3074" name="Picture 2" descr="K:\Bilder_Seminarunterlagen\Fotolia_53424666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23291"/>
          <a:stretch/>
        </p:blipFill>
        <p:spPr bwMode="auto">
          <a:xfrm>
            <a:off x="0" y="1700808"/>
            <a:ext cx="9144000" cy="48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516" y="1728587"/>
            <a:ext cx="8712968" cy="494077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600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Zahlen Sie Ihre Leute gut und fair –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600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und dann tun Sie alles, damit sie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600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das Geld vergessen</a:t>
            </a:r>
            <a:r>
              <a:rPr lang="de-DE" sz="3600" b="1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spcBef>
                <a:spcPts val="0"/>
              </a:spcBef>
              <a:buNone/>
            </a:pPr>
            <a:endParaRPr lang="de-DE" sz="3600" i="1" dirty="0">
              <a:effectLst>
                <a:outerShdw blurRad="63500" sx="101000" sy="101000" algn="ctr" rotWithShape="0">
                  <a:schemeClr val="bg1">
                    <a:lumMod val="95000"/>
                    <a:alpha val="40000"/>
                  </a:scheme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3600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Arbeit verdient Geld.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600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Leistung gehört belohnt</a:t>
            </a:r>
            <a:r>
              <a:rPr lang="de-DE" sz="4800" i="1" dirty="0">
                <a:effectLst>
                  <a:outerShdw blurRad="63500" sx="101000" sy="101000" algn="ctr" rotWithShape="0">
                    <a:schemeClr val="bg1">
                      <a:lumMod val="95000"/>
                      <a:alpha val="40000"/>
                    </a:schemeClr>
                  </a:outerShdw>
                </a:effectLst>
              </a:rPr>
              <a:t>.</a:t>
            </a:r>
            <a:endParaRPr lang="de-AT" sz="4800" dirty="0">
              <a:effectLst>
                <a:outerShdw blurRad="63500" sx="101000" sy="101000" algn="ctr" rotWithShape="0">
                  <a:schemeClr val="bg1">
                    <a:lumMod val="95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593583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Bilder_Seminarunterlagen\Fotolia_53807708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14325"/>
          <a:stretch/>
        </p:blipFill>
        <p:spPr bwMode="auto">
          <a:xfrm>
            <a:off x="0" y="1695357"/>
            <a:ext cx="9154606" cy="47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/>
              <a:t>Die Wirkung von Gehaltssystemen und Möglichkeiten der Optimierung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sz="5600" b="1" dirty="0">
                <a:solidFill>
                  <a:schemeClr val="bg1">
                    <a:lumMod val="95000"/>
                  </a:schemeClr>
                </a:solidFill>
                <a:effectLst>
                  <a:outerShdw blurRad="63500" sx="101000" sy="101000" algn="ctr" rotWithShape="0">
                    <a:schemeClr val="tx1">
                      <a:alpha val="40000"/>
                    </a:schemeClr>
                  </a:outerShdw>
                </a:effectLst>
              </a:rPr>
              <a:t>WAS MIT GELD </a:t>
            </a:r>
          </a:p>
          <a:p>
            <a:pPr marL="0" indent="0" algn="ctr">
              <a:buNone/>
            </a:pPr>
            <a:r>
              <a:rPr lang="de-AT" sz="5600" b="1" dirty="0">
                <a:solidFill>
                  <a:schemeClr val="bg1">
                    <a:lumMod val="95000"/>
                  </a:schemeClr>
                </a:solidFill>
                <a:effectLst>
                  <a:outerShdw blurRad="63500" sx="101000" sy="101000" algn="ctr" rotWithShape="0">
                    <a:schemeClr val="tx1">
                      <a:alpha val="40000"/>
                    </a:schemeClr>
                  </a:outerShdw>
                </a:effectLst>
              </a:rPr>
              <a:t>NICHT AUFZUWIEGEN IST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384148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44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Führung </a:t>
            </a:r>
            <a:r>
              <a:rPr lang="de-DE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urier New" pitchFamily="49" charset="0"/>
              </a:rPr>
              <a:t>„funktioniert“ </a:t>
            </a:r>
            <a:r>
              <a:rPr lang="de-DE" sz="44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nur, 		wenn man </a:t>
            </a:r>
            <a:r>
              <a:rPr lang="de-DE" sz="80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wirklich</a:t>
            </a:r>
            <a:r>
              <a:rPr lang="de-DE" sz="54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de-DE" sz="44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an Menschen </a:t>
            </a:r>
            <a:r>
              <a:rPr lang="de-DE" sz="72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interessiert</a:t>
            </a:r>
            <a:r>
              <a:rPr lang="de-DE" sz="54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de-DE" sz="44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ist!</a:t>
            </a:r>
          </a:p>
        </p:txBody>
      </p:sp>
    </p:spTree>
    <p:extLst>
      <p:ext uri="{BB962C8B-B14F-4D97-AF65-F5344CB8AC3E}">
        <p14:creationId xmlns:p14="http://schemas.microsoft.com/office/powerpoint/2010/main" val="303761080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Erkenntnisse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4" descr="information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7273773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„Neue“ Erfordernisse</a:t>
            </a:r>
            <a:br>
              <a:rPr lang="de-AT" dirty="0"/>
            </a:br>
            <a:r>
              <a:rPr lang="de-AT" dirty="0"/>
              <a:t>für Ihre Führungsarbeit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2203994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de-AT" dirty="0"/>
              <a:t>Ihre Führung auf dem Prüfstand</a:t>
            </a:r>
          </a:p>
        </p:txBody>
      </p:sp>
      <p:pic>
        <p:nvPicPr>
          <p:cNvPr id="5" name="Bild 7"/>
          <p:cNvPicPr/>
          <p:nvPr/>
        </p:nvPicPr>
        <p:blipFill>
          <a:blip r:embed="rId2" cstate="print"/>
          <a:srcRect l="21065" t="21138" r="19140" b="12602"/>
          <a:stretch>
            <a:fillRect/>
          </a:stretch>
        </p:blipFill>
        <p:spPr bwMode="auto">
          <a:xfrm>
            <a:off x="599999" y="1392416"/>
            <a:ext cx="2945429" cy="203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Bild 4"/>
          <p:cNvPicPr/>
          <p:nvPr/>
        </p:nvPicPr>
        <p:blipFill>
          <a:blip r:embed="rId3" cstate="print"/>
          <a:srcRect l="20933" t="21138" r="18759" b="7520"/>
          <a:stretch>
            <a:fillRect/>
          </a:stretch>
        </p:blipFill>
        <p:spPr bwMode="auto">
          <a:xfrm>
            <a:off x="673661" y="1661021"/>
            <a:ext cx="2980148" cy="2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Bild 1"/>
          <p:cNvPicPr/>
          <p:nvPr/>
        </p:nvPicPr>
        <p:blipFill rotWithShape="1">
          <a:blip r:embed="rId4" cstate="print"/>
          <a:srcRect l="23050" t="20846" r="19789" b="12765"/>
          <a:stretch/>
        </p:blipFill>
        <p:spPr bwMode="auto">
          <a:xfrm>
            <a:off x="755576" y="1923911"/>
            <a:ext cx="3024336" cy="2225169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1302" r="11590" b="7262"/>
          <a:stretch/>
        </p:blipFill>
        <p:spPr bwMode="auto">
          <a:xfrm>
            <a:off x="4398512" y="1369303"/>
            <a:ext cx="3493837" cy="2707769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-1" r="7883" b="32992"/>
          <a:stretch/>
        </p:blipFill>
        <p:spPr bwMode="auto">
          <a:xfrm>
            <a:off x="2555776" y="4256613"/>
            <a:ext cx="3589655" cy="2484755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340716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de-AT" dirty="0"/>
              <a:t>Resümee &amp; weitere Schritte</a:t>
            </a:r>
          </a:p>
        </p:txBody>
      </p:sp>
      <p:pic>
        <p:nvPicPr>
          <p:cNvPr id="1026" name="Picture 2" descr="K:\Bilder_Seminarunterlagen\Fotolia_64877921_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10414"/>
          <a:stretch/>
        </p:blipFill>
        <p:spPr bwMode="auto">
          <a:xfrm>
            <a:off x="0" y="1301858"/>
            <a:ext cx="9144000" cy="49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3002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de-AT" sz="8000" dirty="0">
                <a:solidFill>
                  <a:schemeClr val="bg1">
                    <a:lumMod val="75000"/>
                  </a:schemeClr>
                </a:solidFill>
              </a:rPr>
              <a:t>Viel Erfolg!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064896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AT" sz="4400" b="1" cap="small" dirty="0">
                <a:solidFill>
                  <a:srgbClr val="002060"/>
                </a:solidFill>
              </a:rPr>
              <a:t>Mitarbeiterführung</a:t>
            </a:r>
            <a:endParaRPr lang="de-AT" sz="6000" b="1" dirty="0">
              <a:solidFill>
                <a:srgbClr val="002060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503548" y="3140968"/>
            <a:ext cx="813690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4847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Was ist gelungene Mitarbeiterführung?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de-DE" i="1" dirty="0"/>
          </a:p>
          <a:p>
            <a:pPr marL="0" indent="0" algn="r">
              <a:buNone/>
            </a:pPr>
            <a:endParaRPr lang="de-DE" i="1" dirty="0"/>
          </a:p>
          <a:p>
            <a:pPr marL="0" indent="0" algn="ctr">
              <a:buNone/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</a:rPr>
              <a:t>Führung in der Regel vs.</a:t>
            </a:r>
            <a:endParaRPr lang="de-AT" sz="5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5400" dirty="0">
                <a:solidFill>
                  <a:schemeClr val="bg1">
                    <a:lumMod val="50000"/>
                  </a:schemeClr>
                </a:solidFill>
              </a:rPr>
              <a:t>Führung gegen alle Regeln</a:t>
            </a:r>
            <a:endParaRPr lang="de-AT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608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Das eigene Verhalten als Ausgangspunkt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de-DE" i="1" dirty="0"/>
          </a:p>
          <a:p>
            <a:pPr marL="0" indent="0" algn="r">
              <a:buNone/>
            </a:pPr>
            <a:endParaRPr lang="de-DE" i="1" dirty="0"/>
          </a:p>
          <a:p>
            <a:pPr marL="0" indent="0" algn="ctr">
              <a:buNone/>
            </a:pPr>
            <a:r>
              <a:rPr lang="de-DE" sz="4800" dirty="0">
                <a:solidFill>
                  <a:schemeClr val="bg1">
                    <a:lumMod val="50000"/>
                  </a:schemeClr>
                </a:solidFill>
              </a:rPr>
              <a:t>Fähige Mitarbeiter</a:t>
            </a:r>
            <a:r>
              <a:rPr lang="de-AT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4800" dirty="0">
                <a:solidFill>
                  <a:schemeClr val="bg1">
                    <a:lumMod val="50000"/>
                  </a:schemeClr>
                </a:solidFill>
              </a:rPr>
              <a:t>brauchen </a:t>
            </a:r>
          </a:p>
          <a:p>
            <a:pPr marL="0" indent="0" algn="ctr">
              <a:buNone/>
            </a:pPr>
            <a:r>
              <a:rPr lang="de-DE" sz="4800" dirty="0">
                <a:solidFill>
                  <a:schemeClr val="bg1">
                    <a:lumMod val="50000"/>
                  </a:schemeClr>
                </a:solidFill>
              </a:rPr>
              <a:t>fähige Vorgesetzte</a:t>
            </a:r>
            <a:endParaRPr lang="de-AT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6708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756" y="620688"/>
            <a:ext cx="8964488" cy="5616624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de-DE" sz="13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urier New" pitchFamily="49" charset="0"/>
              </a:rPr>
              <a:t>Führung =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de-DE" sz="9600" b="1" dirty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Kommunikation</a:t>
            </a:r>
            <a:endParaRPr lang="de-DE" sz="6600" b="1" dirty="0">
              <a:solidFill>
                <a:srgbClr val="002060"/>
              </a:solidFill>
              <a:latin typeface="Calibri" panose="020F0502020204030204" pitchFamily="34" charset="0"/>
              <a:cs typeface="Courier New" pitchFamily="49" charset="0"/>
            </a:endParaRPr>
          </a:p>
          <a:p>
            <a:pPr algn="ctr">
              <a:buFontTx/>
              <a:buNone/>
            </a:pPr>
            <a:r>
              <a:rPr lang="de-DE" sz="9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ourier New" pitchFamily="49" charset="0"/>
              </a:rPr>
              <a:t>(+Vorbild)</a:t>
            </a:r>
            <a:endParaRPr lang="de-DE" sz="8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1795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5400" b="1" dirty="0">
                <a:solidFill>
                  <a:srgbClr val="002060"/>
                </a:solidFill>
              </a:rPr>
              <a:t>Welches eine besondere Führungsverhalten sollte/wollte ich </a:t>
            </a:r>
            <a:br>
              <a:rPr lang="de-AT" sz="5400" b="1" dirty="0">
                <a:solidFill>
                  <a:srgbClr val="002060"/>
                </a:solidFill>
              </a:rPr>
            </a:br>
            <a:r>
              <a:rPr lang="de-AT" sz="5400" b="1" dirty="0">
                <a:solidFill>
                  <a:srgbClr val="002060"/>
                </a:solidFill>
              </a:rPr>
              <a:t>schon seit langem ändern?</a:t>
            </a:r>
          </a:p>
        </p:txBody>
      </p:sp>
    </p:spTree>
    <p:extLst>
      <p:ext uri="{BB962C8B-B14F-4D97-AF65-F5344CB8AC3E}">
        <p14:creationId xmlns:p14="http://schemas.microsoft.com/office/powerpoint/2010/main" val="216295664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Bilder_für_Seminarunterlagen\Hard Work Ahead_Fotolia_511947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27" y="0"/>
            <a:ext cx="6488747" cy="6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7802FC0-86B8-4F70-8E05-B44D7CA34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38831"/>
            <a:ext cx="1319269" cy="2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820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Strukturelle Hindernisse</a:t>
            </a:r>
            <a:br>
              <a:rPr lang="de-AT" dirty="0"/>
            </a:br>
            <a:r>
              <a:rPr lang="de-AT" dirty="0"/>
              <a:t>für wirksame 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/>
              <a:t>Führungsstruktur – ein Vorgesetzter</a:t>
            </a:r>
          </a:p>
          <a:p>
            <a:r>
              <a:rPr lang="de-AT" dirty="0" err="1"/>
              <a:t>Tätigkeitenvielfalt</a:t>
            </a:r>
            <a:r>
              <a:rPr lang="de-AT" dirty="0"/>
              <a:t> der Mitarbeiter</a:t>
            </a:r>
          </a:p>
          <a:p>
            <a:r>
              <a:rPr lang="de-AT" dirty="0"/>
              <a:t>Unterschiedliches Führungsverständnis bei mehreren Führungskräften</a:t>
            </a:r>
          </a:p>
          <a:p>
            <a:r>
              <a:rPr lang="de-AT" dirty="0"/>
              <a:t>Keine Unterstützung durch Assistenz der GL</a:t>
            </a:r>
          </a:p>
          <a:p>
            <a:r>
              <a:rPr lang="de-AT" dirty="0"/>
              <a:t>Vom Kollegen zum Chef – ohne Vorbereitung</a:t>
            </a:r>
          </a:p>
          <a:p>
            <a:r>
              <a:rPr lang="de-AT" dirty="0"/>
              <a:t>Fehlende Inthronisation der Teamleiter</a:t>
            </a:r>
          </a:p>
          <a:p>
            <a:r>
              <a:rPr lang="de-AT" dirty="0"/>
              <a:t>Hoher Anteil Teilzeitmitarbeiter</a:t>
            </a:r>
          </a:p>
          <a:p>
            <a:r>
              <a:rPr lang="de-AT" dirty="0"/>
              <a:t>Unterdelegation verhindert Entwicklung</a:t>
            </a:r>
          </a:p>
          <a:p>
            <a:r>
              <a:rPr lang="de-AT" dirty="0"/>
              <a:t>Technische Herausforderungen – fachliche Legitimation reicht nicht mehr aus</a:t>
            </a:r>
          </a:p>
        </p:txBody>
      </p:sp>
    </p:spTree>
    <p:extLst>
      <p:ext uri="{BB962C8B-B14F-4D97-AF65-F5344CB8AC3E}">
        <p14:creationId xmlns:p14="http://schemas.microsoft.com/office/powerpoint/2010/main" val="2335425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Bildschirmpräsentation (4:3)</PresentationFormat>
  <Paragraphs>126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Larissa</vt:lpstr>
      <vt:lpstr>Herzlich Willkommen!</vt:lpstr>
      <vt:lpstr>PowerPoint-Präsentation</vt:lpstr>
      <vt:lpstr>PowerPoint-Präsentation</vt:lpstr>
      <vt:lpstr>Was ist gelungene Mitarbeiterführung?</vt:lpstr>
      <vt:lpstr>Das eigene Verhalten als Ausgangspunkt</vt:lpstr>
      <vt:lpstr>PowerPoint-Präsentation</vt:lpstr>
      <vt:lpstr>PowerPoint-Präsentation</vt:lpstr>
      <vt:lpstr>PowerPoint-Präsentation</vt:lpstr>
      <vt:lpstr>Strukturelle Hindernisse für wirksame Führung</vt:lpstr>
      <vt:lpstr>Ziele</vt:lpstr>
      <vt:lpstr>Ohne Ziele   läuft Management     ins Leere</vt:lpstr>
      <vt:lpstr>Ziele</vt:lpstr>
      <vt:lpstr>Ziele</vt:lpstr>
      <vt:lpstr>„Fordern &amp; Fördern“</vt:lpstr>
      <vt:lpstr>„Fordern &amp; Fördern“</vt:lpstr>
      <vt:lpstr>„Fordern &amp; Fördern“</vt:lpstr>
      <vt:lpstr>Projekte-Check</vt:lpstr>
      <vt:lpstr>Stärken stärken</vt:lpstr>
      <vt:lpstr>Stärken stärken</vt:lpstr>
      <vt:lpstr>Professionalisierung der wichtigsten Führungsinstrumente</vt:lpstr>
      <vt:lpstr>Professionalisierung der wichtigsten Führungsinstrumente</vt:lpstr>
      <vt:lpstr>Professionalisierung der wichtigsten Führungsinstrumente</vt:lpstr>
      <vt:lpstr>Professionalisierung der wichtigsten Führungsinstrumente</vt:lpstr>
      <vt:lpstr>Professionalisierung der wichtigsten Führungsinstrumente</vt:lpstr>
      <vt:lpstr>Mitarbeitermarketing</vt:lpstr>
      <vt:lpstr>Professionalisierung der wichtigsten Führungsinstrumente</vt:lpstr>
      <vt:lpstr>Professionalisierung der wichtigsten Führungsinstrumente</vt:lpstr>
      <vt:lpstr>Die Wirkung von Gehaltssystemen und Möglichkeiten der Optimierung</vt:lpstr>
      <vt:lpstr>Die Wirkung von Gehaltssystemen und Möglichkeiten der Optimierung</vt:lpstr>
      <vt:lpstr>Erkenntnisse</vt:lpstr>
      <vt:lpstr>„Neue“ Erfordernisse für Ihre Führungsarbeit</vt:lpstr>
      <vt:lpstr>Ihre Führung auf dem Prüfstand</vt:lpstr>
      <vt:lpstr>Resümee &amp; weitere Schritte</vt:lpstr>
      <vt:lpstr>Viel Erfolg!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Lami</dc:creator>
  <cp:lastModifiedBy>Sophie Waibl</cp:lastModifiedBy>
  <cp:revision>74</cp:revision>
  <cp:lastPrinted>2014-10-15T13:56:50Z</cp:lastPrinted>
  <dcterms:created xsi:type="dcterms:W3CDTF">2014-10-13T06:25:45Z</dcterms:created>
  <dcterms:modified xsi:type="dcterms:W3CDTF">2021-06-07T09:20:27Z</dcterms:modified>
</cp:coreProperties>
</file>